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7"/>
  </p:notesMasterIdLst>
  <p:sldIdLst>
    <p:sldId id="256" r:id="rId2"/>
    <p:sldId id="370" r:id="rId3"/>
    <p:sldId id="291" r:id="rId4"/>
    <p:sldId id="301" r:id="rId5"/>
    <p:sldId id="292" r:id="rId6"/>
    <p:sldId id="302" r:id="rId7"/>
    <p:sldId id="293" r:id="rId8"/>
    <p:sldId id="294" r:id="rId9"/>
    <p:sldId id="295" r:id="rId10"/>
    <p:sldId id="296" r:id="rId11"/>
    <p:sldId id="303" r:id="rId12"/>
    <p:sldId id="304" r:id="rId13"/>
    <p:sldId id="305" r:id="rId14"/>
    <p:sldId id="298" r:id="rId15"/>
    <p:sldId id="299" r:id="rId16"/>
    <p:sldId id="306" r:id="rId17"/>
    <p:sldId id="307" r:id="rId18"/>
    <p:sldId id="260" r:id="rId19"/>
    <p:sldId id="258" r:id="rId20"/>
    <p:sldId id="273" r:id="rId21"/>
    <p:sldId id="285" r:id="rId22"/>
    <p:sldId id="259" r:id="rId23"/>
    <p:sldId id="274" r:id="rId24"/>
    <p:sldId id="287" r:id="rId25"/>
    <p:sldId id="262" r:id="rId26"/>
    <p:sldId id="276" r:id="rId27"/>
    <p:sldId id="288" r:id="rId28"/>
    <p:sldId id="263" r:id="rId29"/>
    <p:sldId id="264" r:id="rId30"/>
    <p:sldId id="308" r:id="rId31"/>
    <p:sldId id="310" r:id="rId32"/>
    <p:sldId id="267" r:id="rId33"/>
    <p:sldId id="311" r:id="rId34"/>
    <p:sldId id="270" r:id="rId35"/>
    <p:sldId id="279" r:id="rId36"/>
    <p:sldId id="312" r:id="rId37"/>
    <p:sldId id="374" r:id="rId38"/>
    <p:sldId id="317" r:id="rId39"/>
    <p:sldId id="318" r:id="rId40"/>
    <p:sldId id="319" r:id="rId41"/>
    <p:sldId id="320" r:id="rId42"/>
    <p:sldId id="344" r:id="rId43"/>
    <p:sldId id="345" r:id="rId44"/>
    <p:sldId id="353" r:id="rId45"/>
    <p:sldId id="355" r:id="rId46"/>
    <p:sldId id="360" r:id="rId47"/>
    <p:sldId id="362" r:id="rId48"/>
    <p:sldId id="376" r:id="rId49"/>
    <p:sldId id="377" r:id="rId50"/>
    <p:sldId id="378" r:id="rId51"/>
    <p:sldId id="363" r:id="rId52"/>
    <p:sldId id="375" r:id="rId53"/>
    <p:sldId id="372" r:id="rId54"/>
    <p:sldId id="373" r:id="rId55"/>
    <p:sldId id="37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8B2F7-1628-4358-9CD0-05FEB6175ED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60E01-4FCB-4577-A573-0F275AF3E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60E01-4FCB-4577-A573-0F275AF3EE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61A1EB7-16C7-46B8-AD2A-73615DDC9438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ngsana New" pitchFamily="18" charset="-34"/>
              </a:rPr>
              <a:pPr eaLnBrk="1" hangingPunct="1"/>
              <a:t>43</a:t>
            </a:fld>
            <a:endParaRPr lang="th-TH" altLang="en-US" smtClean="0">
              <a:solidFill>
                <a:srgbClr val="000000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 Life of an Anaesthesiologist after Post Graduation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  <a:t>                         </a:t>
            </a:r>
            <a:r>
              <a:rPr lang="en-GB" sz="2400" dirty="0" smtClean="0">
                <a:latin typeface="Arial Narrow" pitchFamily="34" charset="0"/>
                <a:ea typeface="+mj-ea"/>
                <a:cs typeface="+mj-cs"/>
              </a:rPr>
              <a:t>Dr.AL.Meeenakshi </a:t>
            </a:r>
            <a:r>
              <a:rPr lang="en-GB" sz="2400" dirty="0">
                <a:latin typeface="Arial Narrow" pitchFamily="34" charset="0"/>
                <a:ea typeface="+mj-ea"/>
                <a:cs typeface="+mj-cs"/>
              </a:rPr>
              <a:t>sundaram MD </a:t>
            </a:r>
            <a:r>
              <a:rPr lang="en-GB" sz="2400" dirty="0" smtClean="0">
                <a:latin typeface="Arial Narrow" pitchFamily="34" charset="0"/>
                <a:ea typeface="+mj-ea"/>
                <a:cs typeface="+mj-cs"/>
              </a:rPr>
              <a:t>DA</a:t>
            </a:r>
          </a:p>
          <a:p>
            <a:pPr algn="ctr"/>
            <a:r>
              <a:rPr lang="en-GB" sz="2400" dirty="0" smtClean="0">
                <a:latin typeface="Arial Narrow" pitchFamily="34" charset="0"/>
                <a:ea typeface="+mj-ea"/>
                <a:cs typeface="+mj-cs"/>
              </a:rPr>
              <a:t>                  Dean</a:t>
            </a:r>
            <a:r>
              <a:rPr lang="en-GB" sz="2400" dirty="0">
                <a:latin typeface="Arial Narrow" pitchFamily="34" charset="0"/>
                <a:ea typeface="+mj-ea"/>
                <a:cs typeface="+mj-cs"/>
              </a:rPr>
              <a:t/>
            </a:r>
            <a:br>
              <a:rPr lang="en-GB" sz="2400" dirty="0">
                <a:latin typeface="Arial Narrow" pitchFamily="34" charset="0"/>
                <a:ea typeface="+mj-ea"/>
                <a:cs typeface="+mj-cs"/>
              </a:rPr>
            </a:br>
            <a:r>
              <a:rPr lang="en-GB" sz="2400" dirty="0" smtClean="0">
                <a:latin typeface="Arial Narrow" pitchFamily="34" charset="0"/>
                <a:ea typeface="+mj-ea"/>
                <a:cs typeface="+mj-cs"/>
              </a:rPr>
              <a:t>                      Government  </a:t>
            </a:r>
            <a:r>
              <a:rPr lang="en-GB" sz="2400" dirty="0">
                <a:latin typeface="Arial Narrow" pitchFamily="34" charset="0"/>
                <a:ea typeface="+mj-ea"/>
                <a:cs typeface="+mj-cs"/>
              </a:rPr>
              <a:t>Medical College</a:t>
            </a:r>
            <a:br>
              <a:rPr lang="en-GB" sz="2400" dirty="0">
                <a:latin typeface="Arial Narrow" pitchFamily="34" charset="0"/>
                <a:ea typeface="+mj-ea"/>
                <a:cs typeface="+mj-cs"/>
              </a:rPr>
            </a:br>
            <a:r>
              <a:rPr lang="en-GB" sz="2400" dirty="0" smtClean="0">
                <a:latin typeface="Arial Narrow" pitchFamily="34" charset="0"/>
                <a:ea typeface="+mj-ea"/>
                <a:cs typeface="+mj-cs"/>
              </a:rPr>
              <a:t>                    Pudukkottai, TamilNadu</a:t>
            </a:r>
          </a:p>
          <a:p>
            <a:pPr algn="ctr"/>
            <a:endParaRPr lang="en-GB" sz="2400" dirty="0"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                     GC Member, ISA National (2009-2012)</a:t>
            </a: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                  Vice President, ISA National (2016)</a:t>
            </a:r>
            <a:endParaRPr lang="en-GB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1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sz="3200" dirty="0" smtClean="0">
                <a:latin typeface="Arial Narrow" pitchFamily="34" charset="0"/>
              </a:rPr>
              <a:t>Corporate service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 Narrow" pitchFamily="34" charset="0"/>
              </a:rPr>
              <a:t>Glass house …disease palaces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Monthly salary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No consumer council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Admin may or may not defend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Admin pressure may be there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No job security</a:t>
            </a:r>
          </a:p>
          <a:p>
            <a:endParaRPr lang="en-US" sz="2400" dirty="0" smtClean="0">
              <a:latin typeface="Arial Narrow" pitchFamily="34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1" y="2286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07" y="35151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FFFF00"/>
                </a:solidFill>
              </a:rPr>
              <a:t>Teaching//Education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" name="AutoShape 4" descr="Displaying IMG_77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isplaying IMG_775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150"/>
            <a:ext cx="4169229" cy="613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4800600" cy="5638800"/>
          </a:xfrm>
        </p:spPr>
        <p:txBody>
          <a:bodyPr>
            <a:normAutofit fontScale="77500" lnSpcReduction="20000"/>
          </a:bodyPr>
          <a:lstStyle/>
          <a:p>
            <a:endParaRPr lang="en-GB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100" dirty="0" smtClean="0">
                <a:latin typeface="Arial Narrow" pitchFamily="34" charset="0"/>
                <a:cs typeface="Times New Roman" pitchFamily="18" charset="0"/>
              </a:rPr>
              <a:t>Future require robust commitment to education</a:t>
            </a:r>
          </a:p>
          <a:p>
            <a:endParaRPr lang="en-GB" sz="31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GB" sz="3100" dirty="0" smtClean="0">
                <a:latin typeface="Arial Narrow" pitchFamily="34" charset="0"/>
                <a:cs typeface="Times New Roman" pitchFamily="18" charset="0"/>
              </a:rPr>
              <a:t>Increasing just the quantity dilutes quality!</a:t>
            </a:r>
          </a:p>
          <a:p>
            <a:endParaRPr lang="en-GB" sz="31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GB" sz="3100" dirty="0" smtClean="0">
                <a:latin typeface="Arial Narrow" pitchFamily="34" charset="0"/>
                <a:cs typeface="Times New Roman" pitchFamily="18" charset="0"/>
              </a:rPr>
              <a:t>UG and PG level Education</a:t>
            </a:r>
          </a:p>
          <a:p>
            <a:endParaRPr lang="en-GB" sz="31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GB" sz="3100" dirty="0" smtClean="0">
                <a:latin typeface="Arial Narrow" pitchFamily="34" charset="0"/>
                <a:cs typeface="Times New Roman" pitchFamily="18" charset="0"/>
              </a:rPr>
              <a:t> Applied Respiratory and Cardiovascular Physiology</a:t>
            </a:r>
          </a:p>
          <a:p>
            <a:endParaRPr lang="en-GB" sz="3100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GB" sz="3100" dirty="0" smtClean="0">
                <a:latin typeface="Arial Narrow" pitchFamily="34" charset="0"/>
                <a:cs typeface="Times New Roman" pitchFamily="18" charset="0"/>
              </a:rPr>
              <a:t>Neural Science and Pharmacology</a:t>
            </a:r>
          </a:p>
          <a:p>
            <a:endParaRPr lang="en-GB" sz="3100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GB" sz="3100" dirty="0" smtClean="0">
                <a:latin typeface="Arial Narrow" pitchFamily="34" charset="0"/>
                <a:cs typeface="Times New Roman" pitchFamily="18" charset="0"/>
              </a:rPr>
              <a:t>Resuscitation and Emergency airway Management</a:t>
            </a:r>
          </a:p>
          <a:p>
            <a:endParaRPr lang="en-GB" sz="31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14766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45720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GB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Research </a:t>
            </a:r>
            <a:r>
              <a:rPr lang="en-GB" sz="28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3100" dirty="0" smtClean="0">
              <a:latin typeface="Times New Roman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Anaesthesiology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has a vibrant history of research </a:t>
            </a:r>
            <a:endParaRPr lang="en-GB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buNone/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                                                            and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intellectual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contribution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Research involves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mechanisms of complex behaviours e.g.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 	                                              consciousness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, memory and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pain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 Recent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advances in cellular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biology...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a new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ray of hope</a:t>
            </a:r>
            <a:endParaRPr lang="en-GB" dirty="0">
              <a:latin typeface="Arial Narrow" pitchFamily="34" charset="0"/>
              <a:ea typeface="Calibri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a typeface="Calibri"/>
              <a:cs typeface="Times New Roman"/>
            </a:endParaRPr>
          </a:p>
        </p:txBody>
      </p:sp>
      <p:pic>
        <p:nvPicPr>
          <p:cNvPr id="4098" name="Picture 2" descr="C:\Users\Bharani hospital\Desktop\image 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66"/>
          <a:stretch>
            <a:fillRect/>
          </a:stretch>
        </p:blipFill>
        <p:spPr bwMode="auto">
          <a:xfrm>
            <a:off x="655320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69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Narrow" pitchFamily="34" charset="0"/>
              </a:rPr>
              <a:t>Research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800" dirty="0" smtClean="0">
                <a:latin typeface="Times New Roman"/>
                <a:ea typeface="Times New Roman"/>
                <a:cs typeface="Times New Roman"/>
              </a:rPr>
              <a:t>	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Innovative anaesthesia training programmes are offering integrated scholarship aid to most residents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Several graduates are pursuing fellowships in clinical and traditional research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 The application of information technology (AI) and epidemiologic techniques to the </a:t>
            </a:r>
            <a:r>
              <a:rPr lang="en-GB" sz="2400" dirty="0" err="1" smtClean="0">
                <a:latin typeface="Arial Narrow" pitchFamily="34" charset="0"/>
                <a:ea typeface="Times New Roman"/>
                <a:cs typeface="Times New Roman"/>
              </a:rPr>
              <a:t>perioperative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 period has also created opportunities for research</a:t>
            </a:r>
            <a:endParaRPr lang="en-GB" sz="2400" dirty="0" smtClean="0">
              <a:latin typeface="Arial Narrow" pitchFamily="34" charset="0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C:\Users\Bharani hospital\Desktop\Image 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5052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Research and pharma company placement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Academically interesting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Monetary reward may or may not be there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Conflict of interest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Pressure by sponsors?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4" name="Picture 3" descr="C:\Users\Bharani hospital\Desktop\Image 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64"/>
          <a:stretch>
            <a:fillRect/>
          </a:stretch>
        </p:blipFill>
        <p:spPr bwMode="auto">
          <a:xfrm>
            <a:off x="5486400" y="3733800"/>
            <a:ext cx="35052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Pain Physicians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Private Practice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Monetary reward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Incubation period is too long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Costly gadgets needed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" name="Picture 2" descr="C:\Users\Bharani hospital\Desktop\image 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0"/>
            <a:ext cx="37338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35052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GB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Pain Physician / Pain </a:t>
            </a:r>
            <a:r>
              <a:rPr lang="en-GB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specialist </a:t>
            </a:r>
            <a:r>
              <a:rPr lang="en-GB" sz="28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Often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engaged in acute pain management of surgery </a:t>
            </a: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Comfortable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with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opiates ,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both because of their knowledge in pharmacology and also experience in managing side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effects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P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ioneered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regional anaesthetic techniques many of which are applicable in chronic pain relief and labour pain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relief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Direct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access as well as recognition from the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public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We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can take care of acute pain services or take over as leader of a established pain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clinic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446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7474"/>
            <a:ext cx="1239837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6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Pain Physician / Pain </a:t>
            </a:r>
            <a:r>
              <a:rPr lang="en-GB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specialist-- Requirements </a:t>
            </a:r>
            <a:r>
              <a:rPr lang="en-GB" sz="28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181600" cy="4434840"/>
          </a:xfrm>
        </p:spPr>
        <p:txBody>
          <a:bodyPr>
            <a:normAutofit fontScale="92500" lnSpcReduction="20000"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Understand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pathophysiology of pain, treatment modalities, Narcotic drug act </a:t>
            </a:r>
            <a:endParaRPr lang="en-GB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The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physical principles involving the equipment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used for pain therapy or neurolytic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therapy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The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basic principles of nerve conduction and also conductivity of the nerves to perform the neurolytic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blocks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 Get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trained in ultrasound with high frequency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probes</a:t>
            </a:r>
            <a:endParaRPr lang="en-GB" dirty="0">
              <a:latin typeface="Arial Narrow" pitchFamily="34" charset="0"/>
              <a:ea typeface="Calibri"/>
              <a:cs typeface="Times New Roman"/>
            </a:endParaRPr>
          </a:p>
          <a:p>
            <a:endParaRPr lang="en-GB" dirty="0">
              <a:latin typeface="Arial Narrow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38800" y="1920085"/>
            <a:ext cx="3048000" cy="443484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3505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7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l"/>
            <a:r>
              <a:rPr lang="en-GB" sz="3200" dirty="0" err="1" smtClean="0">
                <a:solidFill>
                  <a:schemeClr val="tx1"/>
                </a:solidFill>
              </a:rPr>
              <a:t>Peri</a:t>
            </a:r>
            <a:r>
              <a:rPr lang="en-GB" sz="3200" dirty="0" smtClean="0">
                <a:solidFill>
                  <a:schemeClr val="tx1"/>
                </a:solidFill>
              </a:rPr>
              <a:t> operative physicians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562600"/>
          </a:xfrm>
        </p:spPr>
        <p:txBody>
          <a:bodyPr>
            <a:no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Times New Roman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Times New Roman"/>
                <a:ea typeface="Times New Roman"/>
                <a:cs typeface="Times New Roman"/>
              </a:rPr>
              <a:t>Perioperative </a:t>
            </a:r>
            <a:r>
              <a:rPr lang="en-GB" sz="2400" dirty="0">
                <a:latin typeface="Times New Roman"/>
                <a:ea typeface="Times New Roman"/>
                <a:cs typeface="Times New Roman"/>
              </a:rPr>
              <a:t>care costs keep </a:t>
            </a:r>
            <a:r>
              <a:rPr lang="en-GB" sz="2400" dirty="0" smtClean="0">
                <a:latin typeface="Times New Roman"/>
                <a:ea typeface="Times New Roman"/>
                <a:cs typeface="Times New Roman"/>
              </a:rPr>
              <a:t>increasing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Times New Roman"/>
                <a:ea typeface="Times New Roman"/>
                <a:cs typeface="Times New Roman"/>
              </a:rPr>
              <a:t>But Anesthesiologists ?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Times New Roman"/>
                <a:ea typeface="Times New Roman"/>
                <a:cs typeface="Times New Roman"/>
              </a:rPr>
              <a:t>Explore other possibilities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3352800" cy="204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2971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16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Peri</a:t>
            </a:r>
            <a:r>
              <a:rPr lang="en-GB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operative </a:t>
            </a:r>
            <a:r>
              <a:rPr lang="en-GB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Physician</a:t>
            </a:r>
            <a:r>
              <a:rPr lang="en-GB" sz="28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1752600"/>
            <a:ext cx="9067800" cy="4922520"/>
          </a:xfrm>
        </p:spPr>
        <p:txBody>
          <a:bodyPr>
            <a:norm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GB" sz="2000" dirty="0" smtClean="0">
              <a:latin typeface="Times New Roman"/>
              <a:ea typeface="Times New Roman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Modify yourself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as leader / member in perioperative care unit </a:t>
            </a: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Requires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redefining the whole concept (i.e.) the evaluation of preoperative care and post-operative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management</a:t>
            </a:r>
            <a:endParaRPr lang="en-GB" sz="2000" dirty="0" smtClean="0">
              <a:latin typeface="Arial Narrow" pitchFamily="34" charset="0"/>
              <a:ea typeface="Times New Roman"/>
              <a:cs typeface="Times New Roman"/>
            </a:endParaRPr>
          </a:p>
        </p:txBody>
      </p:sp>
      <p:pic>
        <p:nvPicPr>
          <p:cNvPr id="3074" name="Picture 2" descr="C:\Users\Bharani hospital\Desktop\image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harani hospital\Desktop\imag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71" y="502920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57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Popular saying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Beaten iron becomes the steel 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Tortured students become doctors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Tortured and Frustrated Doctor becomes a Post graduate 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Or else after PG he may become frustrated/ tortured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Peri</a:t>
            </a:r>
            <a:r>
              <a:rPr lang="en-GB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operative Physician</a:t>
            </a:r>
            <a:r>
              <a:rPr lang="en-GB" sz="28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The first and foremost goal is the commitment to provide high standards of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patient care</a:t>
            </a:r>
            <a:endParaRPr lang="en-GB" sz="2400" dirty="0">
              <a:latin typeface="Arial Narrow" pitchFamily="34" charset="0"/>
              <a:ea typeface="Times New Roman"/>
              <a:cs typeface="Times New Roman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2654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Peri</a:t>
            </a:r>
            <a:r>
              <a:rPr lang="en-GB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operative Physician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922520"/>
          </a:xfrm>
        </p:spPr>
        <p:txBody>
          <a:bodyPr/>
          <a:lstStyle/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Secondly the evidence based practice limiting unnecessary redundant services. </a:t>
            </a:r>
            <a:endParaRPr lang="en-GB" sz="2400" dirty="0" smtClean="0">
              <a:solidFill>
                <a:prstClr val="white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endParaRPr lang="en-GB" sz="2400" dirty="0" smtClean="0">
              <a:solidFill>
                <a:prstClr val="white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 smtClean="0">
                <a:solidFill>
                  <a:prstClr val="white"/>
                </a:solidFill>
                <a:latin typeface="Arial Narrow" pitchFamily="34" charset="0"/>
                <a:ea typeface="Calibri"/>
                <a:cs typeface="Times New Roman"/>
              </a:rPr>
              <a:t>Educate the public about your role in </a:t>
            </a:r>
            <a:r>
              <a:rPr lang="en-GB" sz="2400" dirty="0" err="1" smtClean="0">
                <a:solidFill>
                  <a:prstClr val="white"/>
                </a:solidFill>
                <a:latin typeface="Arial Narrow" pitchFamily="34" charset="0"/>
                <a:ea typeface="Calibri"/>
                <a:cs typeface="Times New Roman"/>
              </a:rPr>
              <a:t>Perioperative</a:t>
            </a:r>
            <a:r>
              <a:rPr lang="en-GB" sz="2400" dirty="0" smtClean="0">
                <a:solidFill>
                  <a:prstClr val="white"/>
                </a:solidFill>
                <a:latin typeface="Arial Narrow" pitchFamily="34" charset="0"/>
                <a:ea typeface="Calibri"/>
                <a:cs typeface="Times New Roman"/>
              </a:rPr>
              <a:t> management</a:t>
            </a:r>
            <a:endParaRPr lang="en-GB" sz="2400" dirty="0" smtClean="0">
              <a:solidFill>
                <a:prstClr val="white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endParaRPr lang="en-GB" sz="2400" dirty="0" smtClean="0">
              <a:solidFill>
                <a:prstClr val="white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 smtClean="0">
                <a:solidFill>
                  <a:prstClr val="white"/>
                </a:solidFill>
                <a:latin typeface="Arial Narrow" pitchFamily="34" charset="0"/>
                <a:ea typeface="Calibri"/>
                <a:cs typeface="Times New Roman"/>
              </a:rPr>
              <a:t>Make them understand that you are taking over the entire physiological control</a:t>
            </a:r>
            <a:endParaRPr lang="en-GB" sz="2400" dirty="0">
              <a:solidFill>
                <a:prstClr val="white"/>
              </a:solidFill>
              <a:latin typeface="Arial Narrow" pitchFamily="34" charset="0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438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06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Peri</a:t>
            </a:r>
            <a:r>
              <a:rPr lang="en-GB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operative Physician</a:t>
            </a:r>
            <a:r>
              <a:rPr lang="en-GB" sz="2800" dirty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srgbClr val="1F497D"/>
                </a:solidFill>
                <a:ea typeface="Calibri"/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The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role of anaesthesiologist in perioperative management also encloses the sub specialties pain medicine and critical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care </a:t>
            </a:r>
            <a:endParaRPr lang="en-GB" sz="2400" dirty="0">
              <a:latin typeface="Arial Narrow" pitchFamily="34" charset="0"/>
              <a:ea typeface="Calibri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The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rational approach to perioperative pain management has positive impact on perioperative outcomes and reduces length of stay in hospitals thereby improving patient’s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satisfaction </a:t>
            </a:r>
          </a:p>
          <a:p>
            <a:pPr lvl="0"/>
            <a:endParaRPr lang="en-GB" sz="800" dirty="0">
              <a:latin typeface="Arial Narrow" pitchFamily="34" charset="0"/>
            </a:endParaRPr>
          </a:p>
          <a:p>
            <a:endParaRPr lang="en-GB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5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Peri</a:t>
            </a:r>
            <a:r>
              <a:rPr lang="en-GB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operative Physician</a:t>
            </a:r>
            <a:r>
              <a:rPr lang="en-GB" sz="28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91200"/>
          </a:xfrm>
        </p:spPr>
        <p:txBody>
          <a:bodyPr>
            <a:normAutofit/>
          </a:bodyPr>
          <a:lstStyle/>
          <a:p>
            <a:pPr lvl="8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endParaRPr lang="en-GB" sz="800" dirty="0" smtClean="0">
              <a:latin typeface="Times New Roman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endParaRPr lang="en-GB" sz="2000" dirty="0" smtClean="0">
              <a:latin typeface="Times New Roman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This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role has created a positive impact </a:t>
            </a: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Even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if anaesthetists are different in the post-operative care a clear coordination will help the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patient to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achieve their desired goal and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satisfaction </a:t>
            </a:r>
            <a:endParaRPr lang="en-GB" sz="2400" dirty="0">
              <a:latin typeface="Arial Narrow" pitchFamily="34" charset="0"/>
              <a:ea typeface="Calibri"/>
              <a:cs typeface="Times New Roman"/>
            </a:endParaRPr>
          </a:p>
          <a:p>
            <a:endParaRPr lang="en-GB" dirty="0">
              <a:latin typeface="Arial Narrow" pitchFamily="34" charset="0"/>
            </a:endParaRPr>
          </a:p>
        </p:txBody>
      </p:sp>
      <p:pic>
        <p:nvPicPr>
          <p:cNvPr id="2050" name="Picture 2" descr="C:\Users\Bharani hospital\Desktop\images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1"/>
            <a:ext cx="2514600" cy="2534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harani hospital\Desktop\image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0"/>
            <a:ext cx="240982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29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In this context of perioperative </a:t>
            </a:r>
            <a:r>
              <a:rPr lang="en-GB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physician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389120"/>
          </a:xfrm>
        </p:spPr>
        <p:txBody>
          <a:bodyPr>
            <a:norm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>
                <a:latin typeface="Arial Narrow" pitchFamily="34" charset="0"/>
                <a:ea typeface="Times New Roman"/>
                <a:cs typeface="Times New Roman" pitchFamily="18" charset="0"/>
              </a:rPr>
              <a:t>S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hould </a:t>
            </a:r>
            <a:r>
              <a:rPr lang="en-GB" sz="2400" dirty="0">
                <a:latin typeface="Arial Narrow" pitchFamily="34" charset="0"/>
                <a:ea typeface="Times New Roman"/>
                <a:cs typeface="Times New Roman" pitchFamily="18" charset="0"/>
              </a:rPr>
              <a:t>be knowledgeable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in </a:t>
            </a:r>
            <a:r>
              <a:rPr lang="en-GB" sz="2400" dirty="0">
                <a:latin typeface="Arial Narrow" pitchFamily="34" charset="0"/>
                <a:ea typeface="Times New Roman"/>
                <a:cs typeface="Times New Roman" pitchFamily="18" charset="0"/>
              </a:rPr>
              <a:t>attending patients with varying medical complexity with the impact of broad range of acute and chronic medical conditions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>
                <a:latin typeface="Arial Narrow" pitchFamily="34" charset="0"/>
                <a:ea typeface="Times New Roman"/>
                <a:cs typeface="Times New Roman" pitchFamily="18" charset="0"/>
              </a:rPr>
              <a:t>W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e </a:t>
            </a:r>
            <a:r>
              <a:rPr lang="en-GB" sz="2400" dirty="0">
                <a:latin typeface="Arial Narrow" pitchFamily="34" charset="0"/>
                <a:ea typeface="Times New Roman"/>
                <a:cs typeface="Times New Roman" pitchFamily="18" charset="0"/>
              </a:rPr>
              <a:t>should be aware of </a:t>
            </a:r>
            <a:endParaRPr lang="en-GB" sz="2400" dirty="0" smtClean="0">
              <a:latin typeface="Arial Narrow" pitchFamily="34" charset="0"/>
              <a:ea typeface="Times New Roman"/>
              <a:cs typeface="Times New Roman" pitchFamily="18" charset="0"/>
            </a:endParaRPr>
          </a:p>
          <a:p>
            <a:pPr lvl="1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dirty="0" smtClean="0">
                <a:latin typeface="Arial Narrow" pitchFamily="34" charset="0"/>
                <a:ea typeface="Times New Roman"/>
                <a:cs typeface="Times New Roman" pitchFamily="18" charset="0"/>
              </a:rPr>
              <a:t>Various </a:t>
            </a:r>
            <a:r>
              <a:rPr lang="en-GB" dirty="0">
                <a:latin typeface="Arial Narrow" pitchFamily="34" charset="0"/>
                <a:ea typeface="Times New Roman"/>
                <a:cs typeface="Times New Roman" pitchFamily="18" charset="0"/>
              </a:rPr>
              <a:t>practice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 pitchFamily="18" charset="0"/>
              </a:rPr>
              <a:t>guidelines</a:t>
            </a:r>
          </a:p>
          <a:p>
            <a:pPr lvl="1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dirty="0">
                <a:latin typeface="Arial Narrow" pitchFamily="34" charset="0"/>
                <a:ea typeface="Times New Roman"/>
                <a:cs typeface="Times New Roman" pitchFamily="18" charset="0"/>
              </a:rPr>
              <a:t>R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 pitchFamily="18" charset="0"/>
              </a:rPr>
              <a:t>egulatory requirements	</a:t>
            </a:r>
          </a:p>
          <a:p>
            <a:pPr lvl="1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dirty="0" smtClean="0">
                <a:latin typeface="Arial Narrow" pitchFamily="34" charset="0"/>
                <a:ea typeface="Times New Roman"/>
                <a:cs typeface="Times New Roman" pitchFamily="18" charset="0"/>
              </a:rPr>
              <a:t>Approaches </a:t>
            </a:r>
            <a:r>
              <a:rPr lang="en-GB" dirty="0">
                <a:latin typeface="Arial Narrow" pitchFamily="34" charset="0"/>
                <a:ea typeface="Times New Roman"/>
                <a:cs typeface="Times New Roman" pitchFamily="18" charset="0"/>
              </a:rPr>
              <a:t>for efficient management of outpatient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 pitchFamily="18" charset="0"/>
              </a:rPr>
              <a:t>clinic</a:t>
            </a:r>
            <a:endParaRPr lang="en-GB" dirty="0">
              <a:latin typeface="Arial Narrow" pitchFamily="34" charset="0"/>
              <a:ea typeface="Calibri"/>
              <a:cs typeface="Times New Roman" pitchFamily="18" charset="0"/>
            </a:endParaRPr>
          </a:p>
          <a:p>
            <a:pPr lvl="0">
              <a:buClr>
                <a:srgbClr val="9BBB59"/>
              </a:buClr>
            </a:pPr>
            <a:endParaRPr lang="en-GB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0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Decision to develop Pre operative Clinic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9144000" cy="5679621"/>
          </a:xfrm>
        </p:spPr>
        <p:txBody>
          <a:bodyPr>
            <a:norm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Four reasons!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latin typeface="Arial Narrow" pitchFamily="34" charset="0"/>
              <a:ea typeface="Times New Roman"/>
              <a:cs typeface="Times New Roman"/>
            </a:endParaRPr>
          </a:p>
          <a:p>
            <a:pPr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1.	Anticipated delay</a:t>
            </a:r>
          </a:p>
          <a:p>
            <a:pPr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2.	Volume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of surgical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patients</a:t>
            </a:r>
          </a:p>
          <a:p>
            <a:pPr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3.	Medical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illness among these patients </a:t>
            </a: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4.	Availability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of clinical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facilities</a:t>
            </a:r>
          </a:p>
        </p:txBody>
      </p:sp>
      <p:pic>
        <p:nvPicPr>
          <p:cNvPr id="12290" name="Picture 2" descr="C:\Users\Bharani hospital\Desktop\image 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860221"/>
            <a:ext cx="3346450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68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Pre operative Clinic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5562600"/>
          </a:xfrm>
        </p:spPr>
        <p:txBody>
          <a:bodyPr>
            <a:normAutofit/>
          </a:bodyPr>
          <a:lstStyle/>
          <a:p>
            <a:pPr marL="731520" indent="-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Anaesthesiologist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should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make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a final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decision</a:t>
            </a:r>
          </a:p>
          <a:p>
            <a:pPr marL="731520" indent="-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  <a:buNone/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       of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whether the patient is fit for anaesthesia and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surgery</a:t>
            </a:r>
            <a:endParaRPr lang="en-GB" sz="2400" dirty="0" smtClean="0">
              <a:solidFill>
                <a:prstClr val="white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endParaRPr lang="en-GB" sz="2400" dirty="0" smtClean="0">
              <a:solidFill>
                <a:prstClr val="white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 smtClean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Pre-operative </a:t>
            </a:r>
            <a:r>
              <a:rPr lang="en-GB" sz="2400" dirty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and intra operative services are improved with </a:t>
            </a:r>
            <a:r>
              <a:rPr lang="en-GB" sz="2400" dirty="0" smtClean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anaesthesiologist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 smtClean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Interdepartmental opinion ? 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 smtClean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Although many of the services are important to ensure that the patient is adequately prepared, some of them are based on tradition rather than demonstrated benefit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endParaRPr lang="en-GB" sz="24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endParaRPr lang="en-GB" sz="2400" dirty="0">
              <a:solidFill>
                <a:prstClr val="white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  <a:buNone/>
            </a:pPr>
            <a:endParaRPr lang="en-GB" dirty="0">
              <a:latin typeface="Times New Roman"/>
              <a:ea typeface="Times New Roman"/>
              <a:cs typeface="Times New Roman"/>
            </a:endParaRPr>
          </a:p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0"/>
            <a:ext cx="2981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66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9" y="76200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Pre operative Clinic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Reliance on non-specialist can result in </a:t>
            </a:r>
          </a:p>
          <a:p>
            <a:pPr lvl="1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dirty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Improper assessment</a:t>
            </a:r>
          </a:p>
          <a:p>
            <a:pPr lvl="1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dirty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Potential last minute surgical delay and cancellations </a:t>
            </a:r>
          </a:p>
          <a:p>
            <a:pPr lvl="1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dirty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Frustration for both patients and </a:t>
            </a:r>
            <a:r>
              <a:rPr lang="en-GB" dirty="0" smtClean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/>
              </a:rPr>
              <a:t>surgeons </a:t>
            </a:r>
            <a:endParaRPr lang="en-GB" dirty="0">
              <a:solidFill>
                <a:prstClr val="white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endParaRPr lang="en-GB" sz="2400" dirty="0" smtClean="0">
              <a:solidFill>
                <a:prstClr val="white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 smtClean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 pitchFamily="18" charset="0"/>
              </a:rPr>
              <a:t>Local </a:t>
            </a:r>
            <a:r>
              <a:rPr lang="en-GB" sz="2400" dirty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 pitchFamily="18" charset="0"/>
              </a:rPr>
              <a:t>hospital context is critical for any pre-operative evaluation, with which the anaesthesiologist is very </a:t>
            </a:r>
            <a:r>
              <a:rPr lang="en-GB" sz="2400" dirty="0" smtClean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 pitchFamily="18" charset="0"/>
              </a:rPr>
              <a:t>familiar </a:t>
            </a:r>
            <a:endParaRPr lang="en-GB" sz="2400" dirty="0">
              <a:solidFill>
                <a:prstClr val="white"/>
              </a:solidFill>
              <a:latin typeface="Arial Narrow" pitchFamily="34" charset="0"/>
              <a:ea typeface="Calibri"/>
              <a:cs typeface="Times New Roman" pitchFamily="18" charset="0"/>
            </a:endParaRPr>
          </a:p>
          <a:p>
            <a:endParaRPr lang="en-GB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74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GB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Critical care </a:t>
            </a:r>
            <a:r>
              <a:rPr lang="en-GB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specialist/Physician</a:t>
            </a:r>
            <a:r>
              <a:rPr lang="en-GB" sz="2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Anaesthesiologist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is well trained in invasive procedures like central venous and arterial cannulation, endotracheal intubation </a:t>
            </a: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In ICU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mostly the same skills are required for the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intensivist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Monitoring the patients under general anaesthesia helps us in redefining our roles in the management of comatose patients of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ICU </a:t>
            </a:r>
            <a:endParaRPr lang="en-GB" sz="2400" dirty="0">
              <a:latin typeface="Arial Narrow" pitchFamily="34" charset="0"/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711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33014" cy="1143000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GB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GB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GB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GB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</a:t>
            </a:r>
            <a:b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en-GB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Critical </a:t>
            </a:r>
            <a:r>
              <a:rPr lang="en-GB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care specialist/Physician</a:t>
            </a:r>
            <a:r>
              <a:rPr lang="en-GB" sz="2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  <a:buClr>
                <a:srgbClr val="9BBB59"/>
              </a:buClr>
            </a:pPr>
            <a:r>
              <a:rPr lang="en-GB" sz="2400" dirty="0">
                <a:latin typeface="Arial Narrow" pitchFamily="34" charset="0"/>
                <a:ea typeface="Times New Roman"/>
                <a:cs typeface="Times New Roman" pitchFamily="18" charset="0"/>
              </a:rPr>
              <a:t>W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e </a:t>
            </a:r>
            <a:r>
              <a:rPr lang="en-GB" sz="2400" dirty="0">
                <a:latin typeface="Arial Narrow" pitchFamily="34" charset="0"/>
                <a:ea typeface="Times New Roman"/>
                <a:cs typeface="Times New Roman" pitchFamily="18" charset="0"/>
              </a:rPr>
              <a:t>have to increase our stake in Critical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care--</a:t>
            </a:r>
            <a:r>
              <a:rPr lang="en-GB" sz="2500" dirty="0">
                <a:solidFill>
                  <a:prstClr val="white"/>
                </a:solidFill>
                <a:latin typeface="Arial Narrow" pitchFamily="34" charset="0"/>
                <a:ea typeface="Times New Roman"/>
                <a:cs typeface="Times New Roman" pitchFamily="18" charset="0"/>
              </a:rPr>
              <a:t>direct access to the patients 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Leading </a:t>
            </a:r>
            <a:r>
              <a:rPr lang="en-GB" sz="2400" dirty="0">
                <a:latin typeface="Arial Narrow" pitchFamily="34" charset="0"/>
                <a:ea typeface="Times New Roman"/>
                <a:cs typeface="Times New Roman" pitchFamily="18" charset="0"/>
              </a:rPr>
              <a:t>academic programmes must expand their critical care fellowships and promote it as a financially viable and intellectually rewarding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subspecialty</a:t>
            </a:r>
            <a:endParaRPr lang="en-GB" sz="2400" dirty="0">
              <a:latin typeface="Arial Narrow" pitchFamily="34" charset="0"/>
              <a:ea typeface="Calibri"/>
              <a:cs typeface="Times New Roman" pitchFamily="18" charset="0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 There </a:t>
            </a:r>
            <a:r>
              <a:rPr lang="en-GB" sz="2400" dirty="0">
                <a:latin typeface="Arial Narrow" pitchFamily="34" charset="0"/>
                <a:ea typeface="Times New Roman"/>
                <a:cs typeface="Times New Roman" pitchFamily="18" charset="0"/>
              </a:rPr>
              <a:t>is a lot of scope for increasing our reputation and recognition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  <a:buNone/>
            </a:pPr>
            <a:endParaRPr lang="en-GB" sz="10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5123" name="Picture 3" descr="C:\Users\Bharani hospital\Desktop\images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82" y="495300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harani hospital\Desktop\images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29200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98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/>
          <a:lstStyle/>
          <a:p>
            <a:r>
              <a:rPr lang="en-US" sz="3200" dirty="0" smtClean="0">
                <a:latin typeface="Arial Narrow" pitchFamily="34" charset="0"/>
              </a:rPr>
              <a:t>Where to go?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Go for freelance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Go for government service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Go for central service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Go for corporate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Go for research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Go for teaching</a:t>
            </a:r>
          </a:p>
          <a:p>
            <a:endParaRPr lang="en-US" sz="2400" dirty="0" smtClean="0"/>
          </a:p>
        </p:txBody>
      </p:sp>
      <p:sp>
        <p:nvSpPr>
          <p:cNvPr id="54274" name="AutoShape 2" descr="Image result for many different pathwa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5" name="Picture 3" descr="C:\Users\Dr.M Sundaram\Desktop\download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162300" cy="3200400"/>
          </a:xfrm>
          <a:prstGeom prst="rect">
            <a:avLst/>
          </a:prstGeom>
          <a:noFill/>
        </p:spPr>
      </p:pic>
      <p:pic>
        <p:nvPicPr>
          <p:cNvPr id="54276" name="Picture 4" descr="C:\Users\Dr.M Sundaram\Desktop\download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3276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Critical care specialist/Physician</a:t>
            </a:r>
            <a:r>
              <a:rPr lang="en-GB" sz="54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GB" sz="54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Times New Roman"/>
              <a:cs typeface="Times New Roman" pitchFamily="18" charset="0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We will be benefitted in remuneration also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 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We have to be fluent in internal medicine and lifesaving surgical procedures in addition to anaesthesia knowledge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Times New Roman"/>
              <a:cs typeface="Times New Roman" pitchFamily="18" charset="0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 pitchFamily="18" charset="0"/>
              </a:rPr>
              <a:t> We have to be emotionally very strong in facing the opposition from relatives of the patients and also the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draconian consumer laws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4" name="Picture 5" descr="C:\Users\Bharani hospital\Desktop\images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1143000"/>
          </a:xfrm>
        </p:spPr>
        <p:txBody>
          <a:bodyPr>
            <a:normAutofit/>
          </a:bodyPr>
          <a:lstStyle/>
          <a:p>
            <a:pPr marL="342900" lvl="0" indent="45720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GB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Clinical Services </a:t>
            </a:r>
            <a:r>
              <a:rPr lang="en-GB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Administration</a:t>
            </a:r>
            <a:r>
              <a:rPr lang="en-GB" sz="28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Times New Roman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OT is a complex environment which is often not efficiently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managed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The need for effective management and administration is increasingly recognised </a:t>
            </a:r>
            <a:endParaRPr lang="en-GB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Anaesthesiologists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are often sought for this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function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There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appears to be a bright future in this specialty </a:t>
            </a:r>
            <a:endParaRPr lang="en-GB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We </a:t>
            </a:r>
            <a:r>
              <a:rPr lang="en-GB" dirty="0">
                <a:latin typeface="Arial Narrow" pitchFamily="34" charset="0"/>
                <a:ea typeface="Times New Roman"/>
                <a:cs typeface="Times New Roman"/>
              </a:rPr>
              <a:t>have to undergo formal training in administration and </a:t>
            </a:r>
            <a:r>
              <a:rPr lang="en-GB" dirty="0" smtClean="0">
                <a:latin typeface="Arial Narrow" pitchFamily="34" charset="0"/>
                <a:ea typeface="Times New Roman"/>
                <a:cs typeface="Times New Roman"/>
              </a:rPr>
              <a:t>management</a:t>
            </a:r>
            <a:endParaRPr lang="en-GB" dirty="0">
              <a:latin typeface="Arial Narrow" pitchFamily="34" charset="0"/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412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1143000"/>
          </a:xfrm>
        </p:spPr>
        <p:txBody>
          <a:bodyPr>
            <a:normAutofit/>
          </a:bodyPr>
          <a:lstStyle/>
          <a:p>
            <a:pPr marL="342900" lvl="0" indent="45720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GB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Administrator</a:t>
            </a:r>
            <a:r>
              <a:rPr lang="en-GB" sz="28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GB" sz="28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074" name="Picture 2" descr="C:\Users\Bharani hospital\Desktop\images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517"/>
          <a:stretch>
            <a:fillRect/>
          </a:stretch>
        </p:blipFill>
        <p:spPr bwMode="auto">
          <a:xfrm>
            <a:off x="457200" y="1905000"/>
            <a:ext cx="37338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harani hospital\Desktop\image 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21"/>
          <a:stretch>
            <a:fillRect/>
          </a:stretch>
        </p:blipFill>
        <p:spPr bwMode="auto">
          <a:xfrm>
            <a:off x="4724400" y="1905000"/>
            <a:ext cx="39624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12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z="3200" dirty="0" smtClean="0"/>
              <a:t>                                </a:t>
            </a:r>
            <a:r>
              <a:rPr lang="en-US" sz="3200" dirty="0" smtClean="0">
                <a:solidFill>
                  <a:schemeClr val="tx1"/>
                </a:solidFill>
              </a:rPr>
              <a:t>Administrator Advantage 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Bharani hospital\Desktop\image 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5720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harani hospital\Desktop\guerril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" y="24493"/>
            <a:ext cx="1964871" cy="1880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harani hospital\Desktop\gueri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43400"/>
            <a:ext cx="2307771" cy="2511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marL="342900" lvl="0" indent="45720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GB" sz="32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GB" sz="32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32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GB" sz="32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GB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Patient Safety Manager</a:t>
            </a:r>
            <a:r>
              <a:rPr lang="en-GB" sz="32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GB" sz="32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Always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at the forefront of pioneering patient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safety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 Anaesthesiologists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have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developed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safeguards to decrease the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likelihood of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human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errors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Examples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include written check lists, audible alarms and automated anaesthesia checks. </a:t>
            </a: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Expertise in patient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safety should be developed and translated in to broader medical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context</a:t>
            </a:r>
            <a:endParaRPr lang="en-GB" sz="2400" dirty="0">
              <a:latin typeface="Arial Narrow" pitchFamily="34" charset="0"/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317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19912"/>
          </a:xfrm>
        </p:spPr>
        <p:txBody>
          <a:bodyPr/>
          <a:lstStyle/>
          <a:p>
            <a:r>
              <a:rPr lang="en-GB" sz="3200" dirty="0" smtClean="0"/>
              <a:t>Simulation Designer</a:t>
            </a:r>
            <a:endParaRPr lang="en-GB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63"/>
          <a:stretch>
            <a:fillRect/>
          </a:stretch>
        </p:blipFill>
        <p:spPr bwMode="auto">
          <a:xfrm>
            <a:off x="228600" y="2362200"/>
            <a:ext cx="388481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4023515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>
              <a:latin typeface="Arial Narrow" pitchFamily="34" charset="0"/>
            </a:endParaRPr>
          </a:p>
          <a:p>
            <a:r>
              <a:rPr lang="en-GB" dirty="0" smtClean="0">
                <a:latin typeface="Arial Narrow" pitchFamily="34" charset="0"/>
              </a:rPr>
              <a:t>Anesthesiologists led this </a:t>
            </a:r>
            <a:r>
              <a:rPr lang="en-GB" dirty="0" err="1" smtClean="0">
                <a:latin typeface="Arial Narrow" pitchFamily="34" charset="0"/>
              </a:rPr>
              <a:t>iniative</a:t>
            </a:r>
            <a:endParaRPr lang="en-GB" dirty="0" smtClean="0">
              <a:latin typeface="Arial Narrow" pitchFamily="34" charset="0"/>
            </a:endParaRPr>
          </a:p>
          <a:p>
            <a:endParaRPr lang="en-GB" dirty="0" smtClean="0">
              <a:latin typeface="Arial Narrow" pitchFamily="34" charset="0"/>
            </a:endParaRPr>
          </a:p>
          <a:p>
            <a:endParaRPr lang="en-GB" dirty="0" smtClean="0">
              <a:latin typeface="Arial Narrow" pitchFamily="34" charset="0"/>
            </a:endParaRPr>
          </a:p>
          <a:p>
            <a:r>
              <a:rPr lang="en-GB" dirty="0" smtClean="0">
                <a:latin typeface="Arial Narrow" pitchFamily="34" charset="0"/>
              </a:rPr>
              <a:t>Should continue to do it</a:t>
            </a:r>
          </a:p>
          <a:p>
            <a:endParaRPr lang="en-GB" dirty="0" smtClean="0">
              <a:latin typeface="Arial Narrow" pitchFamily="34" charset="0"/>
            </a:endParaRPr>
          </a:p>
          <a:p>
            <a:r>
              <a:rPr lang="en-GB" dirty="0" smtClean="0">
                <a:latin typeface="Arial Narrow" pitchFamily="34" charset="0"/>
              </a:rPr>
              <a:t>High Profile Portfolio</a:t>
            </a:r>
          </a:p>
          <a:p>
            <a:endParaRPr lang="en-GB" dirty="0" smtClean="0">
              <a:latin typeface="Arial Narrow" pitchFamily="34" charset="0"/>
            </a:endParaRPr>
          </a:p>
          <a:p>
            <a:endParaRPr lang="en-GB" dirty="0" smtClean="0">
              <a:latin typeface="Arial Narrow" pitchFamily="34" charset="0"/>
            </a:endParaRPr>
          </a:p>
          <a:p>
            <a:endParaRPr lang="en-GB" dirty="0" smtClean="0">
              <a:latin typeface="Arial Narrow" pitchFamily="34" charset="0"/>
            </a:endParaRPr>
          </a:p>
          <a:p>
            <a:endParaRPr lang="en-GB" dirty="0" smtClean="0">
              <a:latin typeface="Arial Narrow" pitchFamily="34" charset="0"/>
            </a:endParaRPr>
          </a:p>
          <a:p>
            <a:endParaRPr lang="en-GB" dirty="0" smtClean="0">
              <a:latin typeface="Arial Narrow" pitchFamily="34" charset="0"/>
            </a:endParaRPr>
          </a:p>
          <a:p>
            <a:endParaRPr lang="en-GB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4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Payment Methods--Insurance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59216"/>
            <a:ext cx="8229600" cy="5041583"/>
          </a:xfrm>
        </p:spPr>
        <p:txBody>
          <a:bodyPr>
            <a:norm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Transition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from Fee For Service (FFS) payment to alternate bundled payment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methods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It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has encroached on the fees of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anaesthesiologist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 Narrow" pitchFamily="34" charset="0"/>
              <a:ea typeface="Calibri"/>
              <a:cs typeface="Times New Roman"/>
            </a:endParaRPr>
          </a:p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Calibri"/>
                <a:cs typeface="Times New Roman"/>
              </a:rPr>
              <a:t>In government Institutions Anaesthesiology 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 smtClean="0">
                <a:latin typeface="Arial Narrow" pitchFamily="34" charset="0"/>
                <a:ea typeface="Calibri"/>
                <a:cs typeface="Times New Roman"/>
              </a:rPr>
              <a:t>Dept is not having separate account</a:t>
            </a:r>
          </a:p>
          <a:p>
            <a:pPr lvl="0" indent="457200">
              <a:lnSpc>
                <a:spcPct val="115000"/>
              </a:lnSpc>
              <a:spcAft>
                <a:spcPts val="1000"/>
              </a:spcAft>
              <a:buNone/>
            </a:pPr>
            <a:endParaRPr lang="en-GB" sz="2400" dirty="0">
              <a:latin typeface="Arial Narrow" pitchFamily="34" charset="0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2" descr="C:\Users\Bharani hospital\Desktop\images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619375" cy="204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32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GB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Anaesthesiology is an Octopus</a:t>
            </a:r>
            <a:r>
              <a:rPr lang="en-GB" sz="32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en-GB" sz="32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P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ractice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of anaesthesia has expanded </a:t>
            </a: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Gone beyond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traditional operating room </a:t>
            </a: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Anaesthesiologists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are catering to many facilities outside operating room setting. </a:t>
            </a:r>
            <a:endParaRPr lang="en-GB" sz="24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Redefining </a:t>
            </a:r>
            <a:r>
              <a:rPr lang="en-GB" sz="2400" dirty="0">
                <a:latin typeface="Arial Narrow" pitchFamily="34" charset="0"/>
                <a:ea typeface="Times New Roman"/>
                <a:cs typeface="Times New Roman"/>
              </a:rPr>
              <a:t>the role of anaesthesiologist is essential in the present health care </a:t>
            </a:r>
            <a:r>
              <a:rPr lang="en-GB" sz="2400" dirty="0" smtClean="0">
                <a:latin typeface="Arial Narrow" pitchFamily="34" charset="0"/>
                <a:ea typeface="Times New Roman"/>
                <a:cs typeface="Times New Roman"/>
              </a:rPr>
              <a:t>environment</a:t>
            </a:r>
            <a:endParaRPr lang="en-GB" sz="2400" dirty="0">
              <a:latin typeface="Arial Narrow" pitchFamily="34" charset="0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1026" name="Picture 2" descr="Image result for octopus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75930"/>
            <a:ext cx="2447925" cy="2286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ctopus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8575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72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Stress </a:t>
            </a:r>
            <a:r>
              <a:rPr lang="en-US" sz="3200" dirty="0" smtClean="0"/>
              <a:t>after Post Graduation 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191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400" dirty="0" smtClean="0">
                <a:latin typeface="Arial Narrow" pitchFamily="34" charset="0"/>
              </a:rPr>
              <a:t>Lack of control of circumstances at work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Professional relationship(Surgeons)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Work overload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Threats of Litigation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Stress reasons for practitioners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Reviews/Video conferencing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Administrative burden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Difficult Anesthetic Cases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Night call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You should not be confused like this</a:t>
            </a:r>
            <a:endParaRPr lang="en-US" sz="3200" dirty="0">
              <a:latin typeface="Arial Narrow" pitchFamily="34" charset="0"/>
            </a:endParaRPr>
          </a:p>
        </p:txBody>
      </p:sp>
      <p:pic>
        <p:nvPicPr>
          <p:cNvPr id="55298" name="Picture 2" descr="C:\Users\Dr.M Sundaram\Desktop\downloa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349"/>
          <a:stretch>
            <a:fillRect/>
          </a:stretch>
        </p:blipFill>
        <p:spPr bwMode="auto">
          <a:xfrm>
            <a:off x="457200" y="16002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411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Anesthesiologist’s Stress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Uninterrupted vigilance</a:t>
            </a:r>
          </a:p>
          <a:p>
            <a:r>
              <a:rPr lang="en-US" sz="2400" dirty="0" smtClean="0">
                <a:latin typeface="Arial Narrow" pitchFamily="34" charset="0"/>
              </a:rPr>
              <a:t>Immediate reaction to life threatening situations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No disease to blame !</a:t>
            </a:r>
          </a:p>
          <a:p>
            <a:r>
              <a:rPr lang="en-US" sz="2400" dirty="0" smtClean="0">
                <a:latin typeface="Arial Narrow" pitchFamily="34" charset="0"/>
              </a:rPr>
              <a:t>Working inside the four walls 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Surgeon already exposed and not the anesthesiologist </a:t>
            </a:r>
          </a:p>
          <a:p>
            <a:r>
              <a:rPr lang="en-US" sz="2400" dirty="0" smtClean="0">
                <a:latin typeface="Arial Narrow" pitchFamily="34" charset="0"/>
              </a:rPr>
              <a:t>No second chance once the mishap has occurred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Purposely blocking protective reflexes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Why Stress ?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36496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800" dirty="0">
                <a:latin typeface="Arial Narrow" pitchFamily="34" charset="0"/>
              </a:rPr>
              <a:t> </a:t>
            </a:r>
            <a:r>
              <a:rPr lang="en-IN" sz="2800" dirty="0" smtClean="0">
                <a:latin typeface="Arial Narrow" pitchFamily="34" charset="0"/>
              </a:rPr>
              <a:t>       </a:t>
            </a:r>
            <a:r>
              <a:rPr lang="en-IN" sz="2400" dirty="0" smtClean="0">
                <a:latin typeface="Arial Narrow" pitchFamily="34" charset="0"/>
              </a:rPr>
              <a:t>Anaesthesiologist attacked from all corners</a:t>
            </a:r>
          </a:p>
          <a:p>
            <a:pPr marL="457200" lvl="1" indent="0">
              <a:buNone/>
            </a:pPr>
            <a:r>
              <a:rPr lang="en-IN" dirty="0" smtClean="0">
                <a:latin typeface="Arial Narrow" pitchFamily="34" charset="0"/>
              </a:rPr>
              <a:t>   Involves surgeon, patient and administration</a:t>
            </a:r>
          </a:p>
          <a:p>
            <a:pPr marL="457200" lvl="1" indent="0">
              <a:buNone/>
            </a:pPr>
            <a:endParaRPr lang="en-IN" dirty="0" smtClean="0">
              <a:latin typeface="Arial Narrow" pitchFamily="34" charset="0"/>
            </a:endParaRPr>
          </a:p>
          <a:p>
            <a:pPr marL="457200" lvl="1" indent="0">
              <a:buNone/>
            </a:pPr>
            <a:r>
              <a:rPr lang="en-IN" dirty="0" smtClean="0">
                <a:latin typeface="Arial Narrow" pitchFamily="34" charset="0"/>
              </a:rPr>
              <a:t> </a:t>
            </a:r>
          </a:p>
          <a:p>
            <a:pPr lvl="1"/>
            <a:endParaRPr lang="en-IN" dirty="0">
              <a:latin typeface="Arial Narrow" pitchFamily="34" charset="0"/>
            </a:endParaRPr>
          </a:p>
        </p:txBody>
      </p:sp>
      <p:pic>
        <p:nvPicPr>
          <p:cNvPr id="4" name="Content Placeholder 3" descr="C:\Users\Dr.M Sundaram\Downloads\IMG_949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590800"/>
            <a:ext cx="61722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53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New Entrant- Convenience or Stress ??</a:t>
            </a:r>
            <a:endParaRPr lang="en-IN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 descr="C:\Users\Meenakshi sundaram\Desktop\robot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88843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eenakshi sundaram\Desktop\robot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248472" cy="49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64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828925" y="542925"/>
            <a:ext cx="5597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Specialized Patient Monitors?</a:t>
            </a:r>
            <a:r>
              <a:rPr lang="en-US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pic>
        <p:nvPicPr>
          <p:cNvPr id="38915" name="Picture 4" descr="bis_monitor_glass_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2438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monitor_cart_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2653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 descr="sco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8923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 rot="19468977">
            <a:off x="174914" y="3499393"/>
            <a:ext cx="8927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have to read (more ) Stress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204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IN" sz="3200" dirty="0" smtClean="0"/>
              <a:t>Human Factors- Surgeon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Doing Laparotomy through </a:t>
            </a:r>
            <a:r>
              <a:rPr lang="en-IN" sz="2800" dirty="0" err="1" smtClean="0">
                <a:latin typeface="Arial Narrow" pitchFamily="34" charset="0"/>
              </a:rPr>
              <a:t>Hernial</a:t>
            </a:r>
            <a:r>
              <a:rPr lang="en-IN" sz="2800" dirty="0" smtClean="0">
                <a:latin typeface="Arial Narrow" pitchFamily="34" charset="0"/>
              </a:rPr>
              <a:t> Sac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Adrenaline Packing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Bleeding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Chatting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Delaying</a:t>
            </a:r>
          </a:p>
          <a:p>
            <a:endParaRPr lang="en-IN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4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3200" dirty="0" smtClean="0">
                <a:latin typeface="Arial Narrow" pitchFamily="34" charset="0"/>
              </a:rPr>
              <a:t>Human Factors-- Surgeon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Blocking direct payment from patient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Not paying properly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Delaying the payment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Selection only by the quantum of payment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Obstetrician dictating the dose of </a:t>
            </a:r>
            <a:r>
              <a:rPr lang="en-IN" sz="2400" dirty="0" err="1" smtClean="0">
                <a:latin typeface="Arial Narrow" pitchFamily="34" charset="0"/>
              </a:rPr>
              <a:t>oxytocin</a:t>
            </a:r>
            <a:endParaRPr lang="en-IN" sz="2400" dirty="0" smtClean="0">
              <a:latin typeface="Arial Narrow" pitchFamily="34" charset="0"/>
            </a:endParaRPr>
          </a:p>
          <a:p>
            <a:endParaRPr lang="en-IN" sz="2800" dirty="0" smtClean="0">
              <a:latin typeface="Arial Narrow" pitchFamily="34" charset="0"/>
            </a:endParaRPr>
          </a:p>
          <a:p>
            <a:endParaRPr lang="en-IN" sz="2800" dirty="0" smtClean="0">
              <a:latin typeface="Arial Narrow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IN" sz="3200" dirty="0" smtClean="0"/>
              <a:t>Human Factors-- Assistants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>
                <a:latin typeface="Arial Narrow" pitchFamily="34" charset="0"/>
              </a:rPr>
              <a:t>Loading wrong drugs</a:t>
            </a:r>
          </a:p>
          <a:p>
            <a:endParaRPr lang="en-IN" sz="2400" dirty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Not following the orders</a:t>
            </a:r>
          </a:p>
          <a:p>
            <a:endParaRPr lang="en-IN" sz="2400" dirty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Leaving the theatre/ICU ONLY in emergencies</a:t>
            </a:r>
          </a:p>
          <a:p>
            <a:endParaRPr lang="en-IN" sz="2400" dirty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Waiting for a chance </a:t>
            </a:r>
            <a:r>
              <a:rPr lang="en-IN" sz="2400" dirty="0" smtClean="0"/>
              <a:t>?</a:t>
            </a:r>
            <a:endParaRPr lang="en-IN" sz="2400" dirty="0"/>
          </a:p>
        </p:txBody>
      </p:sp>
      <p:sp>
        <p:nvSpPr>
          <p:cNvPr id="5" name="AutoShape 2" descr="Image result for running away from the I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running away from the I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5" name="Picture 5" descr="C:\Users\Bharani hospital\Desktop\IC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149080"/>
            <a:ext cx="2741004" cy="26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4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IN" sz="3200" dirty="0" smtClean="0"/>
              <a:t>Human Factors- Anesthesiologists</a:t>
            </a:r>
            <a:endParaRPr lang="en-IN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953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Greedy</a:t>
            </a:r>
          </a:p>
          <a:p>
            <a:r>
              <a:rPr lang="en-IN" sz="2400" dirty="0" smtClean="0">
                <a:latin typeface="Arial Narrow" pitchFamily="34" charset="0"/>
              </a:rPr>
              <a:t>No time Management</a:t>
            </a:r>
          </a:p>
          <a:p>
            <a:endParaRPr lang="en-IN" sz="2400" dirty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Work Pressure</a:t>
            </a:r>
            <a:endParaRPr lang="en-IN" sz="2400" dirty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Poor decision Making</a:t>
            </a:r>
          </a:p>
          <a:p>
            <a:endParaRPr lang="en-IN" sz="2400" dirty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Over dependence on Assistants</a:t>
            </a:r>
          </a:p>
          <a:p>
            <a:r>
              <a:rPr lang="en-IN" sz="2400" dirty="0" smtClean="0">
                <a:latin typeface="Arial Narrow" pitchFamily="34" charset="0"/>
              </a:rPr>
              <a:t>Take it easy policy</a:t>
            </a:r>
            <a:endParaRPr lang="en-IN" sz="2400" dirty="0">
              <a:latin typeface="Arial Narrow" pitchFamily="34" charset="0"/>
            </a:endParaRPr>
          </a:p>
        </p:txBody>
      </p:sp>
      <p:pic>
        <p:nvPicPr>
          <p:cNvPr id="4" name="Picture 3" descr="C:\Users\Dr.M Sundaram\Downloads\IMG_4730.JPG"/>
          <p:cNvPicPr>
            <a:picLocks noChangeAspect="1" noChangeArrowheads="1"/>
          </p:cNvPicPr>
          <p:nvPr/>
        </p:nvPicPr>
        <p:blipFill>
          <a:blip r:embed="rId2" cstate="print"/>
          <a:srcRect t="9884" b="14263"/>
          <a:stretch>
            <a:fillRect/>
          </a:stretch>
        </p:blipFill>
        <p:spPr>
          <a:xfrm>
            <a:off x="5410200" y="1676400"/>
            <a:ext cx="3733799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20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sz="3200" dirty="0" smtClean="0"/>
              <a:t>Patient factors--Ideal </a:t>
            </a:r>
            <a:r>
              <a:rPr lang="en-US" sz="3200" dirty="0" smtClean="0"/>
              <a:t>Patient </a:t>
            </a:r>
            <a:r>
              <a:rPr lang="en-US" sz="3200" dirty="0"/>
              <a:t>for intubation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484784"/>
            <a:ext cx="7772400" cy="45762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Intact, clear airway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Wide open mouth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026" name="Picture 2" descr="C:\Users\Meenakshi sundaram\Desktop\biggest 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527" y="234888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65345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0648"/>
            <a:ext cx="7173416" cy="864096"/>
          </a:xfrm>
        </p:spPr>
        <p:txBody>
          <a:bodyPr>
            <a:normAutofit fontScale="90000"/>
          </a:bodyPr>
          <a:lstStyle/>
          <a:p>
            <a:r>
              <a:rPr lang="en-IN" sz="3200" spc="0" dirty="0" smtClean="0">
                <a:solidFill>
                  <a:prstClr val="white"/>
                </a:solidFill>
                <a:latin typeface="Corbel"/>
                <a:ea typeface="+mn-ea"/>
                <a:cs typeface="+mn-cs"/>
              </a:rPr>
              <a:t/>
            </a:r>
            <a:br>
              <a:rPr lang="en-IN" sz="3200" spc="0" dirty="0" smtClean="0">
                <a:solidFill>
                  <a:prstClr val="white"/>
                </a:solidFill>
                <a:latin typeface="Corbel"/>
                <a:ea typeface="+mn-ea"/>
                <a:cs typeface="+mn-cs"/>
              </a:rPr>
            </a:br>
            <a:r>
              <a:rPr lang="en-IN" sz="3200" spc="0" dirty="0" smtClean="0">
                <a:solidFill>
                  <a:prstClr val="white"/>
                </a:solidFill>
                <a:latin typeface="Corbel"/>
                <a:ea typeface="+mn-ea"/>
                <a:cs typeface="+mn-cs"/>
              </a:rPr>
              <a:t>Routine (Direct) difficult Intubations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z="2400" dirty="0"/>
          </a:p>
          <a:p>
            <a:endParaRPr lang="en-IN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3622"/>
            <a:ext cx="3312368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enakshi sundaram\Pictures\IMG_0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2333272"/>
            <a:ext cx="3240360" cy="301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18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Freelance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534400" cy="49225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Arial Narrow" pitchFamily="34" charset="0"/>
              </a:rPr>
              <a:t>You are the master and  servant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Free time may be there if you wish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You are wholly dependant (Only one wife)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Money may flow but soon it would dry..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      Only time varies 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You may even be taken for granted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3249" name="Picture 1" descr="C:\Users\Dr.M Sundaram\Documents\Bluetooth Folder\Screenshot_2020-02-16-20-06-25-426_com.miui.videoplayer.jpg"/>
          <p:cNvPicPr>
            <a:picLocks noChangeAspect="1" noChangeArrowheads="1"/>
          </p:cNvPicPr>
          <p:nvPr/>
        </p:nvPicPr>
        <p:blipFill>
          <a:blip r:embed="rId2" cstate="print"/>
          <a:srcRect t="35227" r="-947" b="35226"/>
          <a:stretch>
            <a:fillRect/>
          </a:stretch>
        </p:blipFill>
        <p:spPr bwMode="auto">
          <a:xfrm>
            <a:off x="5105400" y="228600"/>
            <a:ext cx="3886200" cy="3200400"/>
          </a:xfrm>
          <a:prstGeom prst="rect">
            <a:avLst/>
          </a:prstGeom>
          <a:noFill/>
        </p:spPr>
      </p:pic>
      <p:pic>
        <p:nvPicPr>
          <p:cNvPr id="53250" name="Picture 2" descr="C:\Users\Dr.M Sundaram\Desktop\download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81400"/>
            <a:ext cx="3533775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I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Abnormality of </a:t>
            </a:r>
            <a:r>
              <a:rPr lang="en-IN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teeth---Stress—With or without?</a:t>
            </a:r>
            <a:endParaRPr lang="en-IN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99678" y="1340768"/>
            <a:ext cx="4040188" cy="639762"/>
          </a:xfrm>
        </p:spPr>
        <p:txBody>
          <a:bodyPr/>
          <a:lstStyle/>
          <a:p>
            <a:r>
              <a:rPr lang="en-IN" dirty="0" smtClean="0">
                <a:latin typeface="Arial Narrow" pitchFamily="34" charset="0"/>
              </a:rPr>
              <a:t>        Problem --Without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576580" y="1268760"/>
            <a:ext cx="4041775" cy="669751"/>
          </a:xfrm>
        </p:spPr>
        <p:txBody>
          <a:bodyPr>
            <a:normAutofit/>
          </a:bodyPr>
          <a:lstStyle/>
          <a:p>
            <a:r>
              <a:rPr lang="en-IN" dirty="0" smtClean="0"/>
              <a:t>            </a:t>
            </a:r>
            <a:r>
              <a:rPr lang="en-IN" dirty="0" smtClean="0">
                <a:latin typeface="Arial Narrow" pitchFamily="34" charset="0"/>
              </a:rPr>
              <a:t>Problem--With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10445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5373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743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Healthy Means of Coping With Stress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Ability to communicate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Appropriate </a:t>
            </a:r>
            <a:r>
              <a:rPr lang="en-US" sz="2800" dirty="0" smtClean="0">
                <a:latin typeface="Arial Narrow" pitchFamily="34" charset="0"/>
              </a:rPr>
              <a:t>decision/Priority</a:t>
            </a:r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Adequate time with family / Refuse a case and go for outing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Time for recreation(unrelated to medicine</a:t>
            </a:r>
            <a:r>
              <a:rPr lang="en-US" sz="2800" dirty="0" smtClean="0">
                <a:latin typeface="Arial Narrow" pitchFamily="34" charset="0"/>
              </a:rPr>
              <a:t>)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Money </a:t>
            </a:r>
            <a:r>
              <a:rPr lang="en-US" sz="2800" dirty="0" smtClean="0">
                <a:latin typeface="Arial Narrow" pitchFamily="34" charset="0"/>
              </a:rPr>
              <a:t>/ power is not equal to happiness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>
              <a:latin typeface="Arial Narrow" pitchFamily="34" charset="0"/>
            </a:endParaRPr>
          </a:p>
        </p:txBody>
      </p:sp>
      <p:pic>
        <p:nvPicPr>
          <p:cNvPr id="23553" name="Picture 1" descr="C:\Users\Dr.M Sundaram\AppData\Local\Microsoft\Windows\Temporary Internet Files\Content.IE5\5CN3XMRC\Smiley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25" y="1219201"/>
            <a:ext cx="235267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 Narrow" pitchFamily="34" charset="0"/>
              </a:rPr>
              <a:t/>
            </a:r>
            <a:br>
              <a:rPr lang="en-US" sz="3200" dirty="0" smtClean="0">
                <a:latin typeface="Arial Narrow" pitchFamily="34" charset="0"/>
              </a:rPr>
            </a:br>
            <a:r>
              <a:rPr lang="en-US" sz="3200" dirty="0" smtClean="0">
                <a:latin typeface="Arial Narrow" pitchFamily="34" charset="0"/>
              </a:rPr>
              <a:t/>
            </a:r>
            <a:br>
              <a:rPr lang="en-US" sz="3200" dirty="0" smtClean="0">
                <a:latin typeface="Arial Narrow" pitchFamily="34" charset="0"/>
              </a:rPr>
            </a:br>
            <a:r>
              <a:rPr lang="en-US" sz="3200" dirty="0" smtClean="0">
                <a:latin typeface="Arial Narrow" pitchFamily="34" charset="0"/>
              </a:rPr>
              <a:t/>
            </a:r>
            <a:br>
              <a:rPr lang="en-US" sz="3200" dirty="0" smtClean="0">
                <a:latin typeface="Arial Narrow" pitchFamily="34" charset="0"/>
              </a:rPr>
            </a:br>
            <a:r>
              <a:rPr lang="en-US" sz="3200" dirty="0" smtClean="0"/>
              <a:t>Healthy </a:t>
            </a:r>
            <a:r>
              <a:rPr lang="en-US" sz="3200" dirty="0" smtClean="0"/>
              <a:t>Means of Coping With Stress</a:t>
            </a:r>
            <a:br>
              <a:rPr lang="en-US" sz="3200" dirty="0" smtClean="0"/>
            </a:br>
            <a:r>
              <a:rPr lang="en-US" sz="3200" dirty="0" smtClean="0">
                <a:latin typeface="Arial Narrow" pitchFamily="34" charset="0"/>
              </a:rPr>
              <a:t/>
            </a:r>
            <a:br>
              <a:rPr lang="en-US" sz="3200" dirty="0" smtClean="0">
                <a:latin typeface="Arial Narrow" pitchFamily="34" charset="0"/>
              </a:rPr>
            </a:br>
            <a:endParaRPr lang="en-US" sz="3200" dirty="0"/>
          </a:p>
        </p:txBody>
      </p:sp>
      <p:pic>
        <p:nvPicPr>
          <p:cNvPr id="1026" name="Picture 2" descr="C:\Users\Dr.M Sundaram\Documents\Bluetooth Folder\15824243383138938079803285703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114800"/>
            <a:ext cx="4867275" cy="2743200"/>
          </a:xfrm>
          <a:prstGeom prst="rect">
            <a:avLst/>
          </a:prstGeom>
          <a:noFill/>
        </p:spPr>
      </p:pic>
      <p:pic>
        <p:nvPicPr>
          <p:cNvPr id="1027" name="Picture 3" descr="C:\Users\Dr.M Sundaram\Documents\Bluetooth Folder\158242473410334156261267069542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572000" cy="2981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1752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Never compare yourself, your spouse ,your kids and your profession with others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Carry home message</a:t>
            </a:r>
          </a:p>
        </p:txBody>
      </p:sp>
      <p:pic>
        <p:nvPicPr>
          <p:cNvPr id="34819" name="Picture 4" descr="C:\Users\Dr.M Sundaram\Downloads\IMG_61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371600"/>
            <a:ext cx="4495800" cy="5486400"/>
          </a:xfr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1143000"/>
            <a:ext cx="4800600" cy="571500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>
                <a:latin typeface="Arial Narrow" pitchFamily="34" charset="0"/>
              </a:rPr>
              <a:t>Many avenues</a:t>
            </a:r>
          </a:p>
          <a:p>
            <a:pPr eaLnBrk="1" hangingPunct="1"/>
            <a:endParaRPr lang="en-US" sz="2400" dirty="0" smtClean="0">
              <a:latin typeface="Arial Narrow" pitchFamily="34" charset="0"/>
            </a:endParaRPr>
          </a:p>
          <a:p>
            <a:pPr eaLnBrk="1" hangingPunct="1"/>
            <a:r>
              <a:rPr lang="en-US" sz="2400" dirty="0" smtClean="0">
                <a:latin typeface="Arial Narrow" pitchFamily="34" charset="0"/>
              </a:rPr>
              <a:t>Don’t break your head in choosing one way</a:t>
            </a:r>
          </a:p>
          <a:p>
            <a:pPr eaLnBrk="1" hangingPunct="1"/>
            <a:endParaRPr lang="en-US" sz="2400" dirty="0" smtClean="0">
              <a:latin typeface="Arial Narrow" pitchFamily="34" charset="0"/>
            </a:endParaRPr>
          </a:p>
          <a:p>
            <a:pPr eaLnBrk="1" hangingPunct="1"/>
            <a:r>
              <a:rPr lang="en-US" sz="2400" dirty="0" smtClean="0">
                <a:latin typeface="Arial Narrow" pitchFamily="34" charset="0"/>
              </a:rPr>
              <a:t>Remember if one door closes the other door opens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IN" sz="3200" dirty="0" smtClean="0"/>
              <a:t>Life is made royal by  attitude and not by infrastructure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67" t="13531" r="1067" b="1430"/>
          <a:stretch>
            <a:fillRect/>
          </a:stretch>
        </p:blipFill>
        <p:spPr>
          <a:xfrm>
            <a:off x="2590800" y="1219200"/>
            <a:ext cx="3806825" cy="4559300"/>
          </a:xfrm>
        </p:spPr>
      </p:pic>
      <p:sp>
        <p:nvSpPr>
          <p:cNvPr id="5" name="TextBox 4"/>
          <p:cNvSpPr txBox="1"/>
          <p:nvPr/>
        </p:nvSpPr>
        <p:spPr>
          <a:xfrm>
            <a:off x="762000" y="6019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As an Anesthesiologist you are born to excel and enjoy!!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INDIAN\My Documents\Bluetooth Exchange Folder\Image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57200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9897947">
            <a:off x="-318151" y="2412093"/>
            <a:ext cx="49482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Aim </a:t>
            </a:r>
            <a:r>
              <a:rPr lang="en-US" sz="54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Highhhhh</a:t>
            </a:r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!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Appeal to PGs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In Exams and Life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04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Thanks Coimbatore ISA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575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Government service …Back up is there  !!!</a:t>
            </a:r>
            <a:endParaRPr lang="en-US" sz="3200" dirty="0">
              <a:latin typeface="Arial Narrow" pitchFamily="34" charset="0"/>
            </a:endParaRPr>
          </a:p>
        </p:txBody>
      </p:sp>
      <p:pic>
        <p:nvPicPr>
          <p:cNvPr id="4" name="Picture 2" descr="C:\Users\Dr.M Sundaram\Desktop\GF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2221" y="1935163"/>
            <a:ext cx="7799557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sz="3200" dirty="0" smtClean="0">
                <a:latin typeface="Arial Narrow" pitchFamily="34" charset="0"/>
              </a:rPr>
              <a:t>Government service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Assured salary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Leave allowed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Less supervision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Transfers may be there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HOD problem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Administrator problem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352800"/>
            <a:ext cx="335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18107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Central service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Assured salary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No private practice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Transfers—far off places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Boredom—some times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Administrator problems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"/>
            <a:ext cx="3305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Army service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Assured salary/Perks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No private practice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Transfers—far off places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Boredom—you cant come back to civilian side some times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Administrator problems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"/>
            <a:ext cx="33623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2443</TotalTime>
  <Words>1424</Words>
  <Application>Microsoft Office PowerPoint</Application>
  <PresentationFormat>On-screen Show (4:3)</PresentationFormat>
  <Paragraphs>374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Flow</vt:lpstr>
      <vt:lpstr> Life of an Anaesthesiologist after Post Graduation  </vt:lpstr>
      <vt:lpstr>Popular saying</vt:lpstr>
      <vt:lpstr>Where to go?</vt:lpstr>
      <vt:lpstr>You should not be confused like this</vt:lpstr>
      <vt:lpstr>Freelance</vt:lpstr>
      <vt:lpstr>Government service …Back up is there  !!!</vt:lpstr>
      <vt:lpstr>Government service</vt:lpstr>
      <vt:lpstr>Central service</vt:lpstr>
      <vt:lpstr>Army service</vt:lpstr>
      <vt:lpstr>Corporate service</vt:lpstr>
      <vt:lpstr>Teaching//Education</vt:lpstr>
      <vt:lpstr>Research  </vt:lpstr>
      <vt:lpstr>Research</vt:lpstr>
      <vt:lpstr>Research and pharma company placement</vt:lpstr>
      <vt:lpstr>Pain Physicians</vt:lpstr>
      <vt:lpstr>Pain Physician / Pain specialist  </vt:lpstr>
      <vt:lpstr>Pain Physician / Pain specialist-- Requirements  </vt:lpstr>
      <vt:lpstr>Peri operative physicians</vt:lpstr>
      <vt:lpstr>Peri operative Physician </vt:lpstr>
      <vt:lpstr>Peri operative Physician </vt:lpstr>
      <vt:lpstr>Peri operative Physician</vt:lpstr>
      <vt:lpstr>Peri operative Physician </vt:lpstr>
      <vt:lpstr>Peri operative Physician </vt:lpstr>
      <vt:lpstr>In this context of perioperative physician</vt:lpstr>
      <vt:lpstr>Decision to develop Pre operative Clinic</vt:lpstr>
      <vt:lpstr>Pre operative Clinic</vt:lpstr>
      <vt:lpstr>Pre operative Clinic</vt:lpstr>
      <vt:lpstr>Critical care specialist/Physician </vt:lpstr>
      <vt:lpstr>                 Critical care specialist/Physician </vt:lpstr>
      <vt:lpstr>Critical care specialist/Physician </vt:lpstr>
      <vt:lpstr>Clinical Services Administration </vt:lpstr>
      <vt:lpstr> Administrator </vt:lpstr>
      <vt:lpstr>                                Administrator Advantage ?</vt:lpstr>
      <vt:lpstr>  Patient Safety Manager </vt:lpstr>
      <vt:lpstr>Simulation Designer</vt:lpstr>
      <vt:lpstr>Payment Methods--Insurance</vt:lpstr>
      <vt:lpstr>Anaesthesiology is an Octopus </vt:lpstr>
      <vt:lpstr>Stress after Post Graduation ?</vt:lpstr>
      <vt:lpstr>Stress reasons for practitioners</vt:lpstr>
      <vt:lpstr>Anesthesiologist’s Stress</vt:lpstr>
      <vt:lpstr>Why Stress ?</vt:lpstr>
      <vt:lpstr>New Entrant- Convenience or Stress ??</vt:lpstr>
      <vt:lpstr>Slide 43</vt:lpstr>
      <vt:lpstr>Human Factors- Surgeon</vt:lpstr>
      <vt:lpstr>Human Factors-- Surgeon</vt:lpstr>
      <vt:lpstr>Human Factors-- Assistants</vt:lpstr>
      <vt:lpstr>Human Factors- Anesthesiologists</vt:lpstr>
      <vt:lpstr>Patient factors--Ideal Patient for intubation</vt:lpstr>
      <vt:lpstr> Routine (Direct) difficult Intubations</vt:lpstr>
      <vt:lpstr>Abnormality of teeth---Stress—With or without?</vt:lpstr>
      <vt:lpstr>Healthy Means of Coping With Stress</vt:lpstr>
      <vt:lpstr>   Healthy Means of Coping With Stress  </vt:lpstr>
      <vt:lpstr>Carry home message</vt:lpstr>
      <vt:lpstr>Life is made royal by  attitude and not by infrastructure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Redefining Anaesthesia practice in current health care environment</dc:title>
  <dc:creator>Bharani hospital</dc:creator>
  <cp:lastModifiedBy>Dr.M Sundaram</cp:lastModifiedBy>
  <cp:revision>69</cp:revision>
  <dcterms:created xsi:type="dcterms:W3CDTF">2006-08-16T00:00:00Z</dcterms:created>
  <dcterms:modified xsi:type="dcterms:W3CDTF">2020-02-23T03:49:39Z</dcterms:modified>
</cp:coreProperties>
</file>